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8" r:id="rId2"/>
    <p:sldId id="270" r:id="rId3"/>
    <p:sldId id="269" r:id="rId4"/>
    <p:sldId id="264" r:id="rId5"/>
    <p:sldId id="259" r:id="rId6"/>
    <p:sldId id="260" r:id="rId7"/>
    <p:sldId id="261" r:id="rId8"/>
    <p:sldId id="265" r:id="rId9"/>
    <p:sldId id="266" r:id="rId10"/>
    <p:sldId id="262" r:id="rId11"/>
    <p:sldId id="263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01" d="100"/>
          <a:sy n="101" d="100"/>
        </p:scale>
        <p:origin x="-198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EA15B-12A8-4FDF-A772-C9B9AFD743D8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BC0BB5-7321-4921-922C-FC043CB9B3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EA15B-12A8-4FDF-A772-C9B9AFD743D8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C0BB5-7321-4921-922C-FC043CB9B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EA15B-12A8-4FDF-A772-C9B9AFD743D8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C0BB5-7321-4921-922C-FC043CB9B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EA15B-12A8-4FDF-A772-C9B9AFD743D8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BC0BB5-7321-4921-922C-FC043CB9B3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EA15B-12A8-4FDF-A772-C9B9AFD743D8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BC0BB5-7321-4921-922C-FC043CB9B3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EA15B-12A8-4FDF-A772-C9B9AFD743D8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BC0BB5-7321-4921-922C-FC043CB9B3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EA15B-12A8-4FDF-A772-C9B9AFD743D8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BC0BB5-7321-4921-922C-FC043CB9B3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EA15B-12A8-4FDF-A772-C9B9AFD743D8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BC0BB5-7321-4921-922C-FC043CB9B3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EA15B-12A8-4FDF-A772-C9B9AFD743D8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BC0BB5-7321-4921-922C-FC043CB9B3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EA15B-12A8-4FDF-A772-C9B9AFD743D8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BC0BB5-7321-4921-922C-FC043CB9B3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EA15B-12A8-4FDF-A772-C9B9AFD743D8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BC0BB5-7321-4921-922C-FC043CB9B3E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EDCEA15B-12A8-4FDF-A772-C9B9AFD743D8}" type="datetimeFigureOut">
              <a:rPr lang="ru-RU" smtClean="0"/>
              <a:pPr/>
              <a:t>14.09.2014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D1BC0BB5-7321-4921-922C-FC043CB9B3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DA43E18464CDA5A04985F0C8EDE6AC2D48C257B59FAE03D19DF8A330D9EC71BBB6261BBF755FF895M9E6L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0BA1B86531F5C4A7E0EEE84F7D122A0F2313620C984FFE03A491D92A32C6F219CCD33C9CF34F0F91bE76J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#Par15"/><Relationship Id="rId2" Type="http://schemas.openxmlformats.org/officeDocument/2006/relationships/hyperlink" Target="consultantplus://offline/ref=CB04D90A7C7E7C8FF4DF0AAE9DBC0FC2CF70A17B468EACA291FDFFEB13842CE4E85324346B2773041936J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0BA1B86531F5C4A7E0EEE84F7D122A0F2711660C994CA309ACC8D52835C9AD0ECB9A309DF34F0Eb977J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908720"/>
            <a:ext cx="79928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/>
              <a:t>ПРАВИТЕЛЬСТВО РОССИЙСКОЙ </a:t>
            </a:r>
            <a:r>
              <a:rPr lang="ru-RU" sz="2800" b="1" dirty="0" smtClean="0"/>
              <a:t>ФЕДЕРАЦИИ ПОСТАНОВЛЕНИЕ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/>
              <a:t>от 17 декабря 2013 г. N 1177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/>
              <a:t>ОБ УТВЕРЖДЕНИИ ПРАВИЛ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/>
              <a:t>ОРГАНИЗОВАННОЙ ПЕРЕВОЗКИ ГРУППЫ ДЕТЕЙ </a:t>
            </a:r>
            <a:r>
              <a:rPr lang="ru-RU" sz="2800" b="1" dirty="0" smtClean="0"/>
              <a:t>АВТОБУСАМИ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53494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14. Руководитель или должностное лицо, ответственное за обеспечение безопасности дорожного движения, организации, а при организованной перевозке группы детей по договору фрахтования - фрахтователь обеспечивает назначение в каждый автобус, осуществляющий перевозку детей, сопровождающих, которые сопровождают детей при перевозке до места назначения.</a:t>
            </a: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Количество сопровождающих на 1 автобус назначается из расчета их нахождения у каждой двери автобуса, при этом один из сопровождающих является ответственным за организованную перевозку группы детей по соответствующему автобусу и осуществляет координацию действий водителя (водителей) и других сопровождающих в указанном автобусе.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15. В случае если для осуществления организованной перевозки группы детей используется 2 и более автобуса, руководитель или должностное лицо, ответственное за обеспечение безопасности дорожного движения, организации, а при организованной перевозке группы детей по договору фрахтования - фрахтователь назначает старшего ответственного за организованную перевозку группы детей и координацию действий водителей и ответственных по автобусам, осуществляющим такую перевозку.</a:t>
            </a: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Нумерация автобусов при движении присваивается руководителем или должностным лицом, ответственным за обеспечение безопасности дорожного движения, организации, а при организованной перевозке группы детей по договору фрахтования - фрахтовщиком и передается фрахтователю не позднее чем за 2 рабочих дня до начала такой перевозки для подготовки списка детей.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435994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16. Медицинский работник и старший ответственный за организованную перевозку группы детей должны находиться в автобусе, замыкающем колонну.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17. В случае нахождения детей в пути следования согласно графику движения более 3 часов в каждом автобусе руководитель или должностное лицо, ответственное за обеспечение безопасности дорожного движения, организации, а при организованной перевозке группы детей по договору фрахтования - фрахтователь или фрахтовщик (по взаимной договоренности) обеспечивает наличие наборов пищевых продуктов (сухих пайков,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бутилированной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воды) из ассортимента, установленного Федеральной службой по надзору в сфере защиты прав потребителей и благополучия человека или ее территориальным управлением.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35292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 Настоящие 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Правила определяют требования, 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предъявляемые 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организации и осуществлении организованной перевозки группы детей, в том числе детей-инвалидов (далее - группа детей), автобусами в городском, пригородном или междугородном сообщении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 Для целей настоящих Правил: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понятия "фрахтовщик", "фрахтователь" и "договор фрахтования" используются в значениях, предусмотренных Федеральным законом "Устав автомобильного транспорта и городского наземного электрического транспорта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";</a:t>
            </a: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понятие "должностное лицо, ответственное за обеспечение безопасности дорожного движения" используется в значении, предусмотренном Федеральным законом "О безопасности дорожного движения";</a:t>
            </a: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eriod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22518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1"/>
            <a:ext cx="871296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понятия "образовательная организация", "организация, осуществляющая обучение" и "организация, осуществляющая образовательную деятельность" используются в значениях, предусмотренных Федеральным законом "Об образовании в Российской Федерации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";</a:t>
            </a: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понятие "медицинская организация" используется в значении, предусмотренном Федеральным законом "Об основах охраны здоровья граждан в Российской Федерации</a:t>
            </a:r>
            <a:r>
              <a:rPr lang="ru-RU" sz="24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";</a:t>
            </a: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>
              <a:latin typeface="Arial" pitchFamily="34" charset="0"/>
              <a:cs typeface="Arial" pitchFamily="34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понятие "организованная перевозка группы детей" используется в значении, предусмотренном </a:t>
            </a:r>
            <a:r>
              <a:rPr lang="ru-RU" sz="2400" dirty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Правилами</a:t>
            </a:r>
            <a:r>
              <a:rPr lang="ru-RU" sz="24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дорожного движения Российской Федерации, утвержденными постановлением Совета Министров - Правительства Российской Федерации от 23 октября 1993 г. N 1090 "О правилах дорожного движения".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084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57166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21) фрахтователь - физическое или юридическое лицо, которое по договору фрахтования обязуется платить стоимость пользования всей либо частью вместимости одного или нескольких транспортных средств, предоставляемых на один или несколько рейсов для перевозок пассажиров и багажа, грузов;</a:t>
            </a:r>
          </a:p>
          <a:p>
            <a:pPr lvl="0" indent="342900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22) фрахтовщик - юридическое лицо, индивидуальный предприниматель, принявшие на себя по договору фрахтования обязанность предоставить фрахтователю всю либо часть вместимости одного или нескольких транспортных средств на один или несколько рейсов для перевозок пассажиров и багажа, грузов.</a:t>
            </a: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"Организованная перевозка группы детей"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организованная перевозка восьми и более детей в автобусе, не относящемся к маршрутному транспортному средству.   (в ред.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Постановления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Правительства РФ от 17.12.2013 N 1176)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0" y="857232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 Для осуществления организованной перевозки группы детей используется автобус, с года выпуска которого прошло не более 10 лет, который соответствует по назначению и конструкции техническим требованиям к перевозкам пассажиров, допущен в установленном порядке к участию в дорожном движении и оснащен в установленном порядке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тахографом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также аппаратурой спутниковой навигации ГЛОНАСС или ГЛОНАСС/GPS.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51520" y="3621290"/>
            <a:ext cx="864096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i="1" dirty="0"/>
              <a:t>В соответствии с первоначальной редакцией пункт 3 вступил в силу с 22 июня 2014 года. </a:t>
            </a:r>
            <a:r>
              <a:rPr lang="ru-RU" sz="2000" i="1" dirty="0">
                <a:hlinkClick r:id="rId2"/>
              </a:rPr>
              <a:t>Постановлением</a:t>
            </a:r>
            <a:r>
              <a:rPr lang="ru-RU" sz="2000" i="1" dirty="0"/>
              <a:t> Правительства РФ от 23.06.2014 N 579 срок вступления в силу пункта 3 перенесен на 1 июля 2015 года (</a:t>
            </a:r>
            <a:r>
              <a:rPr lang="ru-RU" sz="2000" i="1" dirty="0">
                <a:hlinkClick r:id="rId3" action="ppaction://hlinkfile"/>
              </a:rPr>
              <a:t>пункт 3</a:t>
            </a:r>
            <a:r>
              <a:rPr lang="ru-RU" sz="2000" i="1" dirty="0"/>
              <a:t> данного документа).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500042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8. К управлению автобусами, осуществляющими организованную перевозку группы детей, допускаются водители, имеющие непрерывный стаж работы в качестве водителя транспортного средства категории "D" не менее 1 года и не подвергавшиеся в течение последнего года административному наказанию в виде лишения права управления транспортным средством либо административного ареста за совершение административного правонарушения в области дорожного движения.</a:t>
            </a: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9. Включение детей возрастом до 7 лет в группу детей для организованной перевозки автобусами при их нахождении в пути следования согласно графику движения более 4 часов не допускается.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11. В ночное время (с 23 часов до 6 часов) допускается организованная перевозка группы детей к железнодорожным вокзалам, аэропортам и от них, а также завершение организованной перевозки группы детей (доставка до конечного пункта назначения, определенного графиком движения, или до места ночлега) при незапланированном отклонении от графика движения (при задержке в пути). </a:t>
            </a:r>
            <a:r>
              <a:rPr kumimoji="0" lang="ru-RU" sz="2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 этом после 23 часов расстояние перевозки не должно превышать 50 километров.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just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При организованной перевозке группы детей </a:t>
            </a:r>
            <a:r>
              <a:rPr lang="ru-RU" sz="2400" u="sng" dirty="0">
                <a:latin typeface="Times New Roman" pitchFamily="18" charset="0"/>
                <a:cs typeface="Times New Roman" pitchFamily="18" charset="0"/>
              </a:rPr>
              <a:t>в междугородном сообщении организованной транспортной колонной в течение более 3 часов согласно графику движения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руководитель или должностное лицо, ответственное за обеспечение безопасности дорожного движения, организации, а при организованной перевозке группы детей по договору фрахтования - фрахтователь или фрахтовщик (по взаимной договоренности) обеспечивает сопровождение такой группы детей медицинским работником.</a:t>
            </a:r>
          </a:p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1071546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"Организованная транспортная колонна"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группа из трех и более механических транспортных средств, следующих непосредственно друг за другом по одной и той же полосе движения с постоянно включенными фарами в сопровождении головного транспортного средства с нанесенными на наружные поверхности специальными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цветографическими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схемами и включенными проблесковыми маячками синего и красного цветов. (в ред.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hlinkClick r:id="rId2"/>
              </a:rPr>
              <a:t>Постановления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Правительства РФ от 14.12.2005 N 767)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662649"/>
            <a:ext cx="9144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13. При неблагоприятном изменении дорожных условий (ограничение движения, появление временных препятствий и др.) и (или) иных обстоятельствах, влекущих изменение времени отправления, руководитель или должностное лицо, ответственное за обеспечение безопасности дорожного движения, организации, а при организованной перевозке группы детей по договору фрахтования - фрахтователь или фрахтовщик (по взаимной договоренности) обеспечивает принятие мер по своевременному оповещению родителей (законных представителей) детей, сопровождающих, медицинского работника (при наличии медицинского сопровождения) и соответствующее подразделение Госавтоинспекции (при сопровождении автомобилем (автомобилями) подразделения Госавтоинспекции).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69</TotalTime>
  <Words>1109</Words>
  <Application>Microsoft Office PowerPoint</Application>
  <PresentationFormat>Экран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Базовая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ПРАВИТЕЛЬСТВО РОССИЙСКОЙ ФЕДЕРАЦИИ ПОСТАНОВЛЕНИЕ от 17 декабря 2013 г. N 1177 ОБ УТВЕРЖДЕНИИ ПРАВИЛ ОРГАНИЗОВАННОЙ ПЕРЕВОЗКИ ГРУППЫ ДЕТЕЙ АВТОБУСАМИ</dc:title>
  <dc:creator>1</dc:creator>
  <cp:lastModifiedBy>777</cp:lastModifiedBy>
  <cp:revision>11</cp:revision>
  <dcterms:created xsi:type="dcterms:W3CDTF">2014-01-22T16:59:26Z</dcterms:created>
  <dcterms:modified xsi:type="dcterms:W3CDTF">2014-09-14T12:34:14Z</dcterms:modified>
</cp:coreProperties>
</file>